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3" r:id="rId2"/>
    <p:sldId id="258" r:id="rId3"/>
    <p:sldId id="264" r:id="rId4"/>
    <p:sldId id="257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27"/>
    <p:restoredTop sz="80275"/>
  </p:normalViewPr>
  <p:slideViewPr>
    <p:cSldViewPr snapToGrid="0" snapToObjects="1">
      <p:cViewPr>
        <p:scale>
          <a:sx n="102" d="100"/>
          <a:sy n="102" d="100"/>
        </p:scale>
        <p:origin x="-80" y="-3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24.svg>
</file>

<file path=ppt/media/image25.png>
</file>

<file path=ppt/media/image26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ov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95631-E4DC-1845-AC56-332A106971EA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504A43-4665-974B-A418-6562B63985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803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afternoon</a:t>
            </a:r>
          </a:p>
          <a:p>
            <a:r>
              <a:rPr lang="en-US" dirty="0"/>
              <a:t>my name</a:t>
            </a:r>
          </a:p>
          <a:p>
            <a:r>
              <a:rPr lang="en-US" dirty="0"/>
              <a:t>thank you for being here</a:t>
            </a:r>
          </a:p>
          <a:p>
            <a:endParaRPr lang="en-US" dirty="0"/>
          </a:p>
          <a:p>
            <a:r>
              <a:rPr lang="en-US" dirty="0"/>
              <a:t>As a lifelong mathematician I know how tedious to type equations</a:t>
            </a:r>
          </a:p>
          <a:p>
            <a:endParaRPr lang="en-US" dirty="0"/>
          </a:p>
          <a:p>
            <a:r>
              <a:rPr lang="en-US" dirty="0"/>
              <a:t>Many would say mathematicians are averse to tech</a:t>
            </a:r>
          </a:p>
          <a:p>
            <a:r>
              <a:rPr lang="en-US" dirty="0"/>
              <a:t>I would argue</a:t>
            </a:r>
          </a:p>
          <a:p>
            <a:endParaRPr lang="en-US" dirty="0"/>
          </a:p>
          <a:p>
            <a:r>
              <a:rPr lang="en-US" dirty="0"/>
              <a:t>For this reason, I decided to focus my final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504A43-4665-974B-A418-6562B63985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19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order to do this, I received my dataset from Kaggle</a:t>
            </a:r>
          </a:p>
          <a:p>
            <a:endParaRPr lang="en-US" dirty="0"/>
          </a:p>
          <a:p>
            <a:r>
              <a:rPr lang="en-US" dirty="0"/>
              <a:t>which consisted of thousands of handwritten math symbol images</a:t>
            </a:r>
          </a:p>
          <a:p>
            <a:endParaRPr lang="en-US" dirty="0"/>
          </a:p>
          <a:p>
            <a:r>
              <a:rPr lang="en-US" dirty="0"/>
              <a:t>After much data cleaning, balancing, and restructuring</a:t>
            </a:r>
          </a:p>
          <a:p>
            <a:r>
              <a:rPr lang="en-US" dirty="0"/>
              <a:t>I was able to use this data to train my Random Forest Model</a:t>
            </a:r>
          </a:p>
          <a:p>
            <a:endParaRPr lang="en-US" dirty="0"/>
          </a:p>
          <a:p>
            <a:r>
              <a:rPr lang="en-US" dirty="0"/>
              <a:t>I then tested this model by using the Notes app in my phone</a:t>
            </a:r>
          </a:p>
          <a:p>
            <a:endParaRPr lang="en-US" dirty="0"/>
          </a:p>
          <a:p>
            <a:r>
              <a:rPr lang="en-US" dirty="0"/>
              <a:t>Now I'd like to show you a demonstration of this</a:t>
            </a:r>
          </a:p>
          <a:p>
            <a:endParaRPr lang="en-US" dirty="0"/>
          </a:p>
          <a:p>
            <a:r>
              <a:rPr lang="en-US" dirty="0"/>
              <a:t>random forest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504A43-4665-974B-A418-6562B63985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1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could serve as a base model for an equation writing application</a:t>
            </a:r>
          </a:p>
          <a:p>
            <a:r>
              <a:rPr lang="en-US" dirty="0"/>
              <a:t>work with LaTeX, for the Academic</a:t>
            </a:r>
          </a:p>
          <a:p>
            <a:r>
              <a:rPr lang="en-US" dirty="0"/>
              <a:t>or Word, for the everyday educator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with the tablet and smart pen functionality we 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504A43-4665-974B-A418-6562B639856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I’d love to connect with you  to talk about Call to action!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504A43-4665-974B-A418-6562B639856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845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BB9AD-FCBE-DD48-ABC7-3353F5D5D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1DBD7D-0F20-114C-ACD1-1C19245B81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27F76-8B5F-A94A-8D67-953B46031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694C8-6C5A-2947-A39B-2AD7A94D6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D6267-BB1F-E945-BC83-1A901591F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43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FB60C-6933-384F-B86A-9D02FE982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4E9EE5-3AA7-8343-B620-A01E1929B1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6FC06-1D52-B944-B747-F0F48DD44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6994B-C918-3442-A6F5-EBC6ED8AB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FC9FF-D568-D341-B521-670F74347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86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A8FB87-6761-254E-96E7-8F1357A815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DB8869-648F-914A-9BC5-989E91357B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4CB26-0BA6-8046-8AB9-5A3382A7D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F3746-D380-0D49-A6AD-03EE8439E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4365C-02E2-494D-BB56-EFA9AE2EB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701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42761-5695-C643-9F64-3EC8A79F8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02DF3-BCB9-7A4C-8652-A8A538B37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4E5C2C-58A5-014E-9A1E-694F6A427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3F551-B240-D748-8976-5A9F81B0F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AB719F-3825-2644-A397-56C99A0B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181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56EFB-4ED0-004B-B4F7-532E609D6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EB44DD-8131-A746-A85D-05EDD9E6B6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8B5A8-AE70-514B-86A2-C7013F5FB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FBDC3-95C0-6A40-8FC7-0E04F3936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4A4F0-650E-B045-9491-B17457A0E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81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B1F21-55C0-C54D-800E-B8D22E8BE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41FB5-F320-5047-AD97-B1266E38CA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9750C4-EBFB-5744-BD97-F367F496D3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DA4BFE-BA63-9F44-81B4-07FC01E62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6F7E3C-0E78-C749-A147-7AC19F57B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F7C85B-4FA8-C54C-B8C7-C36B25F72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53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E87FD-B2B3-8342-81B4-D29772915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8A69E2-ABF0-0644-A5A7-A865E0B26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36228B-7AD6-3D42-920D-5782F3D5C1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3E373C-51A0-184B-84C7-EEED7B1A81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53BFB3-33A6-F044-BC80-218C05A80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5E6C6C-D428-4A4C-B08F-91875AA67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4430DE-7817-7C42-AC67-83EAF1B3B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350C58-C953-6E45-8958-4FC198FBF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820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04808-BFD7-4342-8898-57D5CF468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7C4841-C033-3044-93C8-794C05357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2B17C0-50CE-3649-88F6-4D601CAE9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C3C4D-6B20-D747-8971-5848F49A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2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D9A614-DE08-B646-B1CD-01957E0E1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AA33BE-4FC5-484C-B6CC-11BF48C7D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723BF6-5A1D-C247-B219-BA19B8BC7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67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160F1-78AB-184F-AF86-3BECBC187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37460-3610-F94F-A342-BE9B494E2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336AD9-1976-964A-BECB-C67A0E388B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E0716-392C-0C4C-9459-0A712628B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E376DB-E4D4-C040-BEDC-C2F994295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1FF0F0-A391-B848-9C5A-C4CA117B1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307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B7343-EB1D-0440-88CE-DBAE57F50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699654-6734-EB49-A2A6-6B7435BD07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82F88-3410-7846-BA8C-B7C21EC260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667429-E38D-094A-89A6-D83AF80B3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97CBC-C888-C640-882B-A557F2BB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B1D0D8-9FC5-CD41-AEA4-8D9E84F4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15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F04E0D-F851-1E42-8D26-58C937903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BB869-6F0D-9F45-9CB3-5A3F20FEE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86F75-A463-0D44-ACC7-6077C84EAC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3DA29-F958-6B47-ABD2-04CEB4EA53F2}" type="datetimeFigureOut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F0C0B-99AC-7F43-A575-10D92B497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CF71E-2407-0B4C-9E55-C499A13AA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00132-C775-CC42-870F-0BC074F8E8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79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microsoft.com/office/2007/relationships/media" Target="../media/media2.mov"/><Relationship Id="rId7" Type="http://schemas.openxmlformats.org/officeDocument/2006/relationships/image" Target="../media/image2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.jpe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4.png"/><Relationship Id="rId4" Type="http://schemas.openxmlformats.org/officeDocument/2006/relationships/video" Target="../media/media2.mov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3.png"/><Relationship Id="rId18" Type="http://schemas.openxmlformats.org/officeDocument/2006/relationships/image" Target="../media/image17.png"/><Relationship Id="rId3" Type="http://schemas.openxmlformats.org/officeDocument/2006/relationships/image" Target="../media/image1.jpeg"/><Relationship Id="rId7" Type="http://schemas.openxmlformats.org/officeDocument/2006/relationships/image" Target="../media/image8.svg"/><Relationship Id="rId12" Type="http://schemas.openxmlformats.org/officeDocument/2006/relationships/image" Target="../media/image12.pn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svg"/><Relationship Id="rId5" Type="http://schemas.openxmlformats.org/officeDocument/2006/relationships/image" Target="../media/image6.sv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19" Type="http://schemas.openxmlformats.org/officeDocument/2006/relationships/image" Target="../media/image18.svg"/><Relationship Id="rId4" Type="http://schemas.openxmlformats.org/officeDocument/2006/relationships/image" Target="../media/image5.png"/><Relationship Id="rId9" Type="http://schemas.microsoft.com/office/2007/relationships/hdphoto" Target="../media/hdphoto2.wdp"/><Relationship Id="rId14" Type="http://schemas.openxmlformats.org/officeDocument/2006/relationships/image" Target="../media/image1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9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4.svg"/><Relationship Id="rId3" Type="http://schemas.openxmlformats.org/officeDocument/2006/relationships/image" Target="../media/image1.jpeg"/><Relationship Id="rId7" Type="http://schemas.openxmlformats.org/officeDocument/2006/relationships/image" Target="../media/image20.JP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medium.com/@biorozco3" TargetMode="External"/><Relationship Id="rId11" Type="http://schemas.openxmlformats.org/officeDocument/2006/relationships/hyperlink" Target="http://wiredprworks.com/linkedin-social-news-sharing-strategies/" TargetMode="External"/><Relationship Id="rId5" Type="http://schemas.openxmlformats.org/officeDocument/2006/relationships/hyperlink" Target="https://www.linkedin.com/in/biorozco3" TargetMode="External"/><Relationship Id="rId15" Type="http://schemas.openxmlformats.org/officeDocument/2006/relationships/image" Target="../media/image26.svg"/><Relationship Id="rId10" Type="http://schemas.openxmlformats.org/officeDocument/2006/relationships/image" Target="../media/image22.jpg"/><Relationship Id="rId4" Type="http://schemas.openxmlformats.org/officeDocument/2006/relationships/hyperlink" Target="https://github.com/biancaorozco" TargetMode="External"/><Relationship Id="rId9" Type="http://schemas.openxmlformats.org/officeDocument/2006/relationships/hyperlink" Target="http://informationtransfereconomics.blogspot.com/2017/02/information-equilibrium-code.html" TargetMode="External"/><Relationship Id="rId1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4F9961-E1D0-954D-B1A0-22D4421A82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7754" b="7754"/>
          <a:stretch/>
        </p:blipFill>
        <p:spPr>
          <a:xfrm>
            <a:off x="0" y="1"/>
            <a:ext cx="1217499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0CEFEA-11E0-4F4A-91CA-66F4976A8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84325"/>
            <a:ext cx="9144000" cy="2387600"/>
          </a:xfrm>
        </p:spPr>
        <p:txBody>
          <a:bodyPr/>
          <a:lstStyle/>
          <a:p>
            <a:r>
              <a:rPr lang="en-US" dirty="0"/>
              <a:t>Classifying </a:t>
            </a:r>
            <a:r>
              <a:rPr lang="en-US" sz="6600" b="1" dirty="0">
                <a:latin typeface="Ink Free" panose="020F0502020204030204" pitchFamily="34" charset="0"/>
                <a:cs typeface="Ink Free" panose="020F0502020204030204" pitchFamily="34" charset="0"/>
              </a:rPr>
              <a:t>Handwritten</a:t>
            </a:r>
            <a:r>
              <a:rPr lang="en-US" dirty="0"/>
              <a:t> Math Symbols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6FCD50-C9FE-4747-8022-7D3957D301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9875"/>
            <a:ext cx="9144000" cy="1655762"/>
          </a:xfrm>
        </p:spPr>
        <p:txBody>
          <a:bodyPr/>
          <a:lstStyle/>
          <a:p>
            <a:r>
              <a:rPr lang="en-US" dirty="0"/>
              <a:t>Bianca Orozco</a:t>
            </a:r>
          </a:p>
        </p:txBody>
      </p:sp>
    </p:spTree>
    <p:extLst>
      <p:ext uri="{BB962C8B-B14F-4D97-AF65-F5344CB8AC3E}">
        <p14:creationId xmlns:p14="http://schemas.microsoft.com/office/powerpoint/2010/main" val="2141232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CE89971-31A3-6D42-9771-F9B356B4FC9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0000"/>
          </a:blip>
          <a:srcRect t="7754" b="7754"/>
          <a:stretch/>
        </p:blipFill>
        <p:spPr>
          <a:xfrm>
            <a:off x="0" y="1"/>
            <a:ext cx="12174991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48B00FD-FAB4-9B4B-BA20-E148D0B6648E}"/>
              </a:ext>
            </a:extLst>
          </p:cNvPr>
          <p:cNvSpPr txBox="1">
            <a:spLocks/>
          </p:cNvSpPr>
          <p:nvPr/>
        </p:nvSpPr>
        <p:spPr>
          <a:xfrm>
            <a:off x="583828" y="6876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latin typeface="Ink Free" panose="03080402000500000000" pitchFamily="66" charset="0"/>
              </a:rPr>
              <a:t>LaTeX</a:t>
            </a:r>
          </a:p>
        </p:txBody>
      </p:sp>
      <p:pic>
        <p:nvPicPr>
          <p:cNvPr id="11" name="Content Placeholder 10" descr="A close up of a logo&#10;&#10;Description automatically generated">
            <a:extLst>
              <a:ext uri="{FF2B5EF4-FFF2-40B4-BE49-F238E27FC236}">
                <a16:creationId xmlns:a16="http://schemas.microsoft.com/office/drawing/2014/main" id="{FBE7129D-9391-064F-BB6D-9C0B575646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  <a14:imgEffect>
                      <a14:brightnessContrast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74968" y="2779084"/>
            <a:ext cx="3225053" cy="1700774"/>
          </a:xfrm>
        </p:spPr>
      </p:pic>
      <p:pic>
        <p:nvPicPr>
          <p:cNvPr id="15" name="Online Media 14" descr="latex_mean">
            <a:hlinkClick r:id="" action="ppaction://media"/>
            <a:extLst>
              <a:ext uri="{FF2B5EF4-FFF2-40B4-BE49-F238E27FC236}">
                <a16:creationId xmlns:a16="http://schemas.microsoft.com/office/drawing/2014/main" id="{48D3AA6A-8A95-ED42-913A-AEE5C7B3C2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86536" y="1827635"/>
            <a:ext cx="8601916" cy="759388"/>
          </a:xfrm>
          <a:prstGeom prst="rect">
            <a:avLst/>
          </a:prstGeom>
        </p:spPr>
      </p:pic>
      <p:pic>
        <p:nvPicPr>
          <p:cNvPr id="16" name="Online Media 15" descr="handwritten_mean">
            <a:hlinkClick r:id="" action="ppaction://media"/>
            <a:extLst>
              <a:ext uri="{FF2B5EF4-FFF2-40B4-BE49-F238E27FC236}">
                <a16:creationId xmlns:a16="http://schemas.microsoft.com/office/drawing/2014/main" id="{E82C412D-E392-6547-8EAE-D9ADBDDDD92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138519" y="4361612"/>
            <a:ext cx="3914962" cy="145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2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47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92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542C0138-73BE-E848-BBA5-CE208650EE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t="7754" b="7754"/>
          <a:stretch/>
        </p:blipFill>
        <p:spPr>
          <a:xfrm>
            <a:off x="0" y="1"/>
            <a:ext cx="1217499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7BCEBD-90AC-E04D-894F-D81DC0882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828" y="687649"/>
            <a:ext cx="10515600" cy="1325563"/>
          </a:xfrm>
        </p:spPr>
        <p:txBody>
          <a:bodyPr>
            <a:normAutofit/>
          </a:bodyPr>
          <a:lstStyle/>
          <a:p>
            <a:r>
              <a:rPr lang="en-US" sz="5000" b="1" dirty="0">
                <a:latin typeface="Ink Free" panose="03080402000500000000" pitchFamily="66" charset="0"/>
              </a:rPr>
              <a:t>Methodology</a:t>
            </a:r>
          </a:p>
        </p:txBody>
      </p:sp>
      <p:pic>
        <p:nvPicPr>
          <p:cNvPr id="13" name="Content Placeholder 5" descr="Database">
            <a:extLst>
              <a:ext uri="{FF2B5EF4-FFF2-40B4-BE49-F238E27FC236}">
                <a16:creationId xmlns:a16="http://schemas.microsoft.com/office/drawing/2014/main" id="{F7625F8E-E9CE-F343-9DD8-3B958921A4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5814" y="3616429"/>
            <a:ext cx="732313" cy="732313"/>
          </a:xfrm>
          <a:prstGeom prst="rect">
            <a:avLst/>
          </a:prstGeom>
          <a:solidFill>
            <a:schemeClr val="bg1">
              <a:alpha val="65000"/>
            </a:schemeClr>
          </a:solidFill>
        </p:spPr>
      </p:pic>
      <p:pic>
        <p:nvPicPr>
          <p:cNvPr id="17" name="Graphic 16" descr="Line arrow Straight">
            <a:extLst>
              <a:ext uri="{FF2B5EF4-FFF2-40B4-BE49-F238E27FC236}">
                <a16:creationId xmlns:a16="http://schemas.microsoft.com/office/drawing/2014/main" id="{5410E9FD-D919-844B-B432-6C637749B6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>
            <a:off x="7657707" y="3641452"/>
            <a:ext cx="914400" cy="914400"/>
          </a:xfrm>
          <a:prstGeom prst="rect">
            <a:avLst/>
          </a:prstGeom>
        </p:spPr>
      </p:pic>
      <p:pic>
        <p:nvPicPr>
          <p:cNvPr id="19" name="Graphic 18" descr="Line arrow Straight">
            <a:extLst>
              <a:ext uri="{FF2B5EF4-FFF2-40B4-BE49-F238E27FC236}">
                <a16:creationId xmlns:a16="http://schemas.microsoft.com/office/drawing/2014/main" id="{8DF3B8EC-1EE8-2B47-8B31-76DBA7E38D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>
            <a:off x="2338724" y="3652580"/>
            <a:ext cx="914400" cy="9144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4C6AD40-C5C8-8747-9D88-4E13687CA494}"/>
              </a:ext>
            </a:extLst>
          </p:cNvPr>
          <p:cNvSpPr txBox="1"/>
          <p:nvPr/>
        </p:nvSpPr>
        <p:spPr>
          <a:xfrm>
            <a:off x="681966" y="4356001"/>
            <a:ext cx="1771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Kaggle Dataset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B09C88-291A-4043-9657-856F600AF56E}"/>
              </a:ext>
            </a:extLst>
          </p:cNvPr>
          <p:cNvSpPr txBox="1"/>
          <p:nvPr/>
        </p:nvSpPr>
        <p:spPr>
          <a:xfrm>
            <a:off x="4176081" y="5043388"/>
            <a:ext cx="251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Random Forest Classifier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3AE25C-C34C-E149-97CB-7619CA56FB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  <a14:imgEffect>
                      <a14:brightnessContrast bright="-25000" contrast="83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960263" y="1957068"/>
            <a:ext cx="5079961" cy="294386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0135DD5-7CFD-FF4D-996F-2C0039698DA8}"/>
              </a:ext>
            </a:extLst>
          </p:cNvPr>
          <p:cNvSpPr/>
          <p:nvPr/>
        </p:nvSpPr>
        <p:spPr>
          <a:xfrm>
            <a:off x="689198" y="3313801"/>
            <a:ext cx="1676471" cy="1750549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E571C34-1139-CB4D-8649-8E57148AFE73}"/>
              </a:ext>
            </a:extLst>
          </p:cNvPr>
          <p:cNvSpPr/>
          <p:nvPr/>
        </p:nvSpPr>
        <p:spPr>
          <a:xfrm>
            <a:off x="5271247" y="1846729"/>
            <a:ext cx="313765" cy="277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B12F44-582A-724D-8ACE-A5C64D74F2B1}"/>
              </a:ext>
            </a:extLst>
          </p:cNvPr>
          <p:cNvSpPr txBox="1"/>
          <p:nvPr/>
        </p:nvSpPr>
        <p:spPr>
          <a:xfrm>
            <a:off x="4461384" y="1805355"/>
            <a:ext cx="1933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Handwritten Symbol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2B56E71-3168-D34F-B9FD-121076F14073}"/>
              </a:ext>
            </a:extLst>
          </p:cNvPr>
          <p:cNvSpPr/>
          <p:nvPr/>
        </p:nvSpPr>
        <p:spPr>
          <a:xfrm>
            <a:off x="5283103" y="4694745"/>
            <a:ext cx="313765" cy="277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58140E-7871-9747-A266-93853E26E3BD}"/>
              </a:ext>
            </a:extLst>
          </p:cNvPr>
          <p:cNvSpPr txBox="1"/>
          <p:nvPr/>
        </p:nvSpPr>
        <p:spPr>
          <a:xfrm>
            <a:off x="4602782" y="4598237"/>
            <a:ext cx="1650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Predicted Symbol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F44050-A261-8D46-8B07-94122A4C719A}"/>
              </a:ext>
            </a:extLst>
          </p:cNvPr>
          <p:cNvSpPr/>
          <p:nvPr/>
        </p:nvSpPr>
        <p:spPr>
          <a:xfrm>
            <a:off x="2338723" y="1766357"/>
            <a:ext cx="6266330" cy="405535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11903E-66B5-B747-AC8E-DA74FF4D9C34}"/>
              </a:ext>
            </a:extLst>
          </p:cNvPr>
          <p:cNvSpPr txBox="1"/>
          <p:nvPr/>
        </p:nvSpPr>
        <p:spPr>
          <a:xfrm>
            <a:off x="9046998" y="3925114"/>
            <a:ext cx="215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Accuracy Score: 0.75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6DF036F-16A6-7746-9A64-38024441F9D2}"/>
              </a:ext>
            </a:extLst>
          </p:cNvPr>
          <p:cNvSpPr/>
          <p:nvPr/>
        </p:nvSpPr>
        <p:spPr>
          <a:xfrm>
            <a:off x="670024" y="3361716"/>
            <a:ext cx="1676471" cy="1750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C9360BA-0711-0F47-A2C3-708D0EF104FB}"/>
              </a:ext>
            </a:extLst>
          </p:cNvPr>
          <p:cNvSpPr/>
          <p:nvPr/>
        </p:nvSpPr>
        <p:spPr>
          <a:xfrm>
            <a:off x="2344093" y="1766357"/>
            <a:ext cx="6266330" cy="4055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0E7A428-54AF-874E-ACCB-BC71F3AFAF69}"/>
              </a:ext>
            </a:extLst>
          </p:cNvPr>
          <p:cNvSpPr txBox="1"/>
          <p:nvPr/>
        </p:nvSpPr>
        <p:spPr>
          <a:xfrm>
            <a:off x="9708076" y="4366925"/>
            <a:ext cx="919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Metric</a:t>
            </a:r>
            <a:endParaRPr lang="en-US" b="1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BBF0FA5-BFF4-FE4C-84EE-BADF5C8DE76E}"/>
              </a:ext>
            </a:extLst>
          </p:cNvPr>
          <p:cNvSpPr/>
          <p:nvPr/>
        </p:nvSpPr>
        <p:spPr>
          <a:xfrm>
            <a:off x="9141610" y="3165038"/>
            <a:ext cx="1966685" cy="1750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Graphic 9" descr="Open quotation mark">
            <a:extLst>
              <a:ext uri="{FF2B5EF4-FFF2-40B4-BE49-F238E27FC236}">
                <a16:creationId xmlns:a16="http://schemas.microsoft.com/office/drawing/2014/main" id="{9599517C-C42C-9640-B797-5C7262DF07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614158" y="3497740"/>
            <a:ext cx="457200" cy="4572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BDA54E4-E00A-A948-AEEE-38C90F478B62}"/>
                  </a:ext>
                </a:extLst>
              </p:cNvPr>
              <p:cNvSpPr txBox="1"/>
              <p:nvPr/>
            </p:nvSpPr>
            <p:spPr>
              <a:xfrm>
                <a:off x="8990480" y="3708718"/>
                <a:ext cx="2226572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1" i="1" smtClean="0"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sz="32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200" b="1" i="1" smtClean="0">
                          <a:latin typeface="Cambria Math" panose="02040503050406030204" pitchFamily="18" charset="0"/>
                        </a:rPr>
                        <m:t>𝒎𝒙</m:t>
                      </m:r>
                      <m:r>
                        <a:rPr lang="en-US" sz="32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3200" b="1" i="1" smtClean="0">
                          <a:latin typeface="Cambria Math" panose="02040503050406030204" pitchFamily="18" charset="0"/>
                        </a:rPr>
                        <m:t>𝒃</m:t>
                      </m:r>
                    </m:oMath>
                  </m:oMathPara>
                </a14:m>
                <a:endParaRPr lang="en-US" sz="3200" b="1" dirty="0"/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BDA54E4-E00A-A948-AEEE-38C90F478B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0480" y="3708718"/>
                <a:ext cx="2226572" cy="492443"/>
              </a:xfrm>
              <a:prstGeom prst="rect">
                <a:avLst/>
              </a:prstGeom>
              <a:blipFill>
                <a:blip r:embed="rId12"/>
                <a:stretch>
                  <a:fillRect l="-4571" r="-3429" b="-2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5" name="Graphic 24" descr="Closed quotation mark">
            <a:extLst>
              <a:ext uri="{FF2B5EF4-FFF2-40B4-BE49-F238E27FC236}">
                <a16:creationId xmlns:a16="http://schemas.microsoft.com/office/drawing/2014/main" id="{92B1E18C-9C9D-CB4E-9B5A-DF143AB01FB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141479" y="3503044"/>
            <a:ext cx="451895" cy="45189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172ECED4-C8BA-AD46-B8C7-E003BB8ACD92}"/>
              </a:ext>
            </a:extLst>
          </p:cNvPr>
          <p:cNvSpPr txBox="1"/>
          <p:nvPr/>
        </p:nvSpPr>
        <p:spPr>
          <a:xfrm>
            <a:off x="9363877" y="4197383"/>
            <a:ext cx="162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Text Equation</a:t>
            </a:r>
            <a:endParaRPr lang="en-US" b="1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268893E-5EF7-A947-A1B1-A5A91728D6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  <a14:imgEffect>
                      <a14:brightnessContrast bright="-25000" contrast="83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2969129" y="1913508"/>
            <a:ext cx="5079961" cy="2943863"/>
          </a:xfrm>
          <a:prstGeom prst="rect">
            <a:avLst/>
          </a:prstGeom>
        </p:spPr>
      </p:pic>
      <p:pic>
        <p:nvPicPr>
          <p:cNvPr id="32" name="Graphic 31" descr="Line arrow Straight">
            <a:extLst>
              <a:ext uri="{FF2B5EF4-FFF2-40B4-BE49-F238E27FC236}">
                <a16:creationId xmlns:a16="http://schemas.microsoft.com/office/drawing/2014/main" id="{8ADF43A6-A11E-FB4A-9CEB-7EE76DE9E8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>
            <a:off x="7677635" y="3613582"/>
            <a:ext cx="914400" cy="914400"/>
          </a:xfrm>
          <a:prstGeom prst="rect">
            <a:avLst/>
          </a:prstGeom>
        </p:spPr>
      </p:pic>
      <p:pic>
        <p:nvPicPr>
          <p:cNvPr id="33" name="Graphic 32" descr="Line arrow Straight">
            <a:extLst>
              <a:ext uri="{FF2B5EF4-FFF2-40B4-BE49-F238E27FC236}">
                <a16:creationId xmlns:a16="http://schemas.microsoft.com/office/drawing/2014/main" id="{E87BCAC6-0861-3949-B12F-BAECBB719D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>
            <a:off x="2342330" y="3600726"/>
            <a:ext cx="914400" cy="9144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ECEFFC7-E133-324A-96C9-65E8BFAC9985}"/>
              </a:ext>
            </a:extLst>
          </p:cNvPr>
          <p:cNvSpPr txBox="1"/>
          <p:nvPr/>
        </p:nvSpPr>
        <p:spPr>
          <a:xfrm>
            <a:off x="4178443" y="5014916"/>
            <a:ext cx="2517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Random Forest Classifier</a:t>
            </a:r>
          </a:p>
        </p:txBody>
      </p:sp>
      <p:pic>
        <p:nvPicPr>
          <p:cNvPr id="12" name="Picture 11" descr="A close up of a hanger&#10;&#10;Description automatically generated">
            <a:extLst>
              <a:ext uri="{FF2B5EF4-FFF2-40B4-BE49-F238E27FC236}">
                <a16:creationId xmlns:a16="http://schemas.microsoft.com/office/drawing/2014/main" id="{0D850F8F-BF83-A74B-B127-9B7398F7513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aturation sat="0"/>
                    </a14:imgEffect>
                    <a14:imgEffect>
                      <a14:brightnessContrast bright="26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4372" y="3844700"/>
            <a:ext cx="2206492" cy="356461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019681E-8F2A-6641-89CF-6D6E6FFB807F}"/>
              </a:ext>
            </a:extLst>
          </p:cNvPr>
          <p:cNvSpPr txBox="1"/>
          <p:nvPr/>
        </p:nvSpPr>
        <p:spPr>
          <a:xfrm>
            <a:off x="245270" y="4261123"/>
            <a:ext cx="2278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Handwritten Equation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C01FE09-0C9A-C849-BB64-98DFF9E2E070}"/>
              </a:ext>
            </a:extLst>
          </p:cNvPr>
          <p:cNvSpPr/>
          <p:nvPr/>
        </p:nvSpPr>
        <p:spPr>
          <a:xfrm>
            <a:off x="5290335" y="1807731"/>
            <a:ext cx="301909" cy="277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5B59B68-FC09-E44E-9FA0-7B2710ED57A7}"/>
                  </a:ext>
                </a:extLst>
              </p:cNvPr>
              <p:cNvSpPr txBox="1"/>
              <p:nvPr/>
            </p:nvSpPr>
            <p:spPr>
              <a:xfrm>
                <a:off x="5346528" y="1811662"/>
                <a:ext cx="186718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5B59B68-FC09-E44E-9FA0-7B2710ED57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46528" y="1811662"/>
                <a:ext cx="186718" cy="276999"/>
              </a:xfrm>
              <a:prstGeom prst="rect">
                <a:avLst/>
              </a:prstGeom>
              <a:blipFill>
                <a:blip r:embed="rId17"/>
                <a:stretch>
                  <a:fillRect l="-25000" r="-25000" b="-27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A29B7437-1A00-EB4B-AA16-6A6C9698E3E2}"/>
              </a:ext>
            </a:extLst>
          </p:cNvPr>
          <p:cNvSpPr/>
          <p:nvPr/>
        </p:nvSpPr>
        <p:spPr>
          <a:xfrm>
            <a:off x="134372" y="3708718"/>
            <a:ext cx="329091" cy="58572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Graphic 44" descr="Line arrow Clockwise curve">
            <a:extLst>
              <a:ext uri="{FF2B5EF4-FFF2-40B4-BE49-F238E27FC236}">
                <a16:creationId xmlns:a16="http://schemas.microsoft.com/office/drawing/2014/main" id="{CB278622-60B3-1A4E-BEB1-994C45F9BD1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 rot="7155239">
            <a:off x="4453731" y="1309157"/>
            <a:ext cx="914400" cy="9144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53CBB7D4-63F1-5949-9D4F-8FB3C89DAE3F}"/>
              </a:ext>
            </a:extLst>
          </p:cNvPr>
          <p:cNvSpPr/>
          <p:nvPr/>
        </p:nvSpPr>
        <p:spPr>
          <a:xfrm>
            <a:off x="5271843" y="4563354"/>
            <a:ext cx="329091" cy="36755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E399681-86B3-5241-BBC5-0E4DA039A030}"/>
              </a:ext>
            </a:extLst>
          </p:cNvPr>
          <p:cNvSpPr/>
          <p:nvPr/>
        </p:nvSpPr>
        <p:spPr>
          <a:xfrm>
            <a:off x="8988613" y="3699653"/>
            <a:ext cx="329091" cy="58572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C85301A-89CE-B04E-837F-EF25F3BFF629}"/>
              </a:ext>
            </a:extLst>
          </p:cNvPr>
          <p:cNvSpPr/>
          <p:nvPr/>
        </p:nvSpPr>
        <p:spPr>
          <a:xfrm>
            <a:off x="486902" y="3708718"/>
            <a:ext cx="329091" cy="58572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7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6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" grpId="0" animBg="1"/>
      <p:bldP spid="5" grpId="0"/>
      <p:bldP spid="7" grpId="0"/>
      <p:bldP spid="8" grpId="0" animBg="1"/>
      <p:bldP spid="9" grpId="0"/>
      <p:bldP spid="23" grpId="0" animBg="1"/>
      <p:bldP spid="24" grpId="0" animBg="1"/>
      <p:bldP spid="29" grpId="0"/>
      <p:bldP spid="30" grpId="0" animBg="1"/>
      <p:bldP spid="22" grpId="0"/>
      <p:bldP spid="28" grpId="0"/>
      <p:bldP spid="34" grpId="0"/>
      <p:bldP spid="35" grpId="0"/>
      <p:bldP spid="14" grpId="0" animBg="1"/>
      <p:bldP spid="16" grpId="0"/>
      <p:bldP spid="11" grpId="0" animBg="1"/>
      <p:bldP spid="46" grpId="0" animBg="1"/>
      <p:bldP spid="46" grpId="1" animBg="1"/>
      <p:bldP spid="47" grpId="0" animBg="1"/>
      <p:bldP spid="47" grpId="1" animBg="1"/>
      <p:bldP spid="4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E459D8-1B9F-D642-9FCB-2B8CDE72DA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7754" b="7754"/>
          <a:stretch/>
        </p:blipFill>
        <p:spPr>
          <a:xfrm>
            <a:off x="0" y="1"/>
            <a:ext cx="12174991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AAB36A0-E046-6744-9DCB-A531514A1671}"/>
              </a:ext>
            </a:extLst>
          </p:cNvPr>
          <p:cNvSpPr txBox="1">
            <a:spLocks/>
          </p:cNvSpPr>
          <p:nvPr/>
        </p:nvSpPr>
        <p:spPr>
          <a:xfrm>
            <a:off x="583828" y="6876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latin typeface="Ink Free" panose="03080402000500000000" pitchFamily="66" charset="0"/>
              </a:rPr>
              <a:t>Demonstration</a:t>
            </a:r>
          </a:p>
        </p:txBody>
      </p:sp>
      <p:pic>
        <p:nvPicPr>
          <p:cNvPr id="15" name="Online Media 14" descr="demo.mp4">
            <a:hlinkClick r:id="" action="ppaction://media"/>
            <a:extLst>
              <a:ext uri="{FF2B5EF4-FFF2-40B4-BE49-F238E27FC236}">
                <a16:creationId xmlns:a16="http://schemas.microsoft.com/office/drawing/2014/main" id="{0E4220E0-6A6D-514A-A967-A3C2D7B829F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80517" y="1797847"/>
            <a:ext cx="7430965" cy="4179823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BEDFD49-106A-A04C-8D7D-C239A5FC8A90}"/>
              </a:ext>
            </a:extLst>
          </p:cNvPr>
          <p:cNvSpPr txBox="1"/>
          <p:nvPr/>
        </p:nvSpPr>
        <p:spPr>
          <a:xfrm>
            <a:off x="4782669" y="5115896"/>
            <a:ext cx="262665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latin typeface="Ink Free" panose="03080402000500000000" pitchFamily="66" charset="0"/>
              </a:rPr>
              <a:t>Success!!!</a:t>
            </a:r>
          </a:p>
        </p:txBody>
      </p:sp>
    </p:spTree>
    <p:extLst>
      <p:ext uri="{BB962C8B-B14F-4D97-AF65-F5344CB8AC3E}">
        <p14:creationId xmlns:p14="http://schemas.microsoft.com/office/powerpoint/2010/main" val="62859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8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838538-1F24-964F-B39B-33BE3B56B3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7754" b="7754"/>
          <a:stretch/>
        </p:blipFill>
        <p:spPr>
          <a:xfrm>
            <a:off x="0" y="1"/>
            <a:ext cx="12174991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9D5A2-E175-C448-B9D3-18BCBEC0CC56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65000"/>
            </a:schemeClr>
          </a:solidFill>
        </p:spPr>
        <p:txBody>
          <a:bodyPr/>
          <a:lstStyle/>
          <a:p>
            <a:endParaRPr lang="en-US" dirty="0"/>
          </a:p>
          <a:p>
            <a:r>
              <a:rPr lang="en-US" dirty="0"/>
              <a:t>Equation writing app + LaTeX/Word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Variety of writing styles and math symbols</a:t>
            </a:r>
          </a:p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DA45EC9-CDE2-4E44-B363-372DE2805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828" y="687649"/>
            <a:ext cx="10515600" cy="1325563"/>
          </a:xfrm>
        </p:spPr>
        <p:txBody>
          <a:bodyPr>
            <a:normAutofit/>
          </a:bodyPr>
          <a:lstStyle/>
          <a:p>
            <a:r>
              <a:rPr lang="en-US" sz="5000" b="1" dirty="0">
                <a:latin typeface="Ink Free" panose="03080402000500000000" pitchFamily="66" charset="0"/>
              </a:rPr>
              <a:t>Uses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4192463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AD39CEB-8EFB-2840-B220-8F9656499D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7754" b="7754"/>
          <a:stretch/>
        </p:blipFill>
        <p:spPr>
          <a:xfrm>
            <a:off x="0" y="1"/>
            <a:ext cx="12174991" cy="685800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D81684C-5597-0540-B4BF-6A607CE7ED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982" y="2338823"/>
            <a:ext cx="4753710" cy="3712966"/>
          </a:xfrm>
          <a:solidFill>
            <a:schemeClr val="bg1">
              <a:alpha val="6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	</a:t>
            </a:r>
            <a:r>
              <a:rPr lang="en-US" dirty="0">
                <a:hlinkClick r:id="rId4"/>
              </a:rPr>
              <a:t>biancaorozco</a:t>
            </a:r>
            <a:endParaRPr lang="en-US" dirty="0"/>
          </a:p>
          <a:p>
            <a:endParaRPr lang="en-US" dirty="0"/>
          </a:p>
          <a:p>
            <a:pPr marL="0" lvl="1" indent="0">
              <a:spcBef>
                <a:spcPts val="1000"/>
              </a:spcBef>
              <a:buNone/>
            </a:pPr>
            <a:r>
              <a:rPr lang="en-US" dirty="0"/>
              <a:t> 	</a:t>
            </a:r>
            <a:r>
              <a:rPr lang="en-US" sz="2800" dirty="0">
                <a:hlinkClick r:id="rId5"/>
              </a:rPr>
              <a:t>biorozco3</a:t>
            </a:r>
            <a:endParaRPr lang="en-US" sz="2800" dirty="0"/>
          </a:p>
          <a:p>
            <a:pPr marL="228600" lvl="1">
              <a:spcBef>
                <a:spcPts val="1000"/>
              </a:spcBef>
            </a:pPr>
            <a:endParaRPr lang="en-US" sz="2800" dirty="0"/>
          </a:p>
          <a:p>
            <a:pPr marL="0" lvl="1" indent="0">
              <a:spcBef>
                <a:spcPts val="1000"/>
              </a:spcBef>
              <a:buNone/>
            </a:pPr>
            <a:r>
              <a:rPr lang="en-US" sz="2800" dirty="0"/>
              <a:t> 	</a:t>
            </a:r>
            <a:r>
              <a:rPr lang="en-US" sz="2800" dirty="0">
                <a:hlinkClick r:id="rId6"/>
              </a:rPr>
              <a:t>biorozco3</a:t>
            </a:r>
            <a:endParaRPr lang="en-US" sz="2800" dirty="0"/>
          </a:p>
          <a:p>
            <a:pPr marL="0" lvl="1" indent="0">
              <a:spcBef>
                <a:spcPts val="1000"/>
              </a:spcBef>
              <a:buNone/>
            </a:pPr>
            <a:endParaRPr lang="en-US" sz="2800" dirty="0"/>
          </a:p>
          <a:p>
            <a:pPr marL="0" lvl="1" indent="0">
              <a:spcBef>
                <a:spcPts val="1000"/>
              </a:spcBef>
              <a:buNone/>
            </a:pPr>
            <a:r>
              <a:rPr lang="en-US" sz="2800" dirty="0"/>
              <a:t>	biorozco3@gmail.com</a:t>
            </a:r>
          </a:p>
          <a:p>
            <a:pPr marL="228600" lvl="1">
              <a:spcBef>
                <a:spcPts val="1000"/>
              </a:spcBef>
            </a:pPr>
            <a:endParaRPr lang="en-US" sz="2800" dirty="0"/>
          </a:p>
        </p:txBody>
      </p:sp>
      <p:pic>
        <p:nvPicPr>
          <p:cNvPr id="9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212AEB8-70C2-D04B-8AE4-45FF6978AE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7"/>
          <a:stretch>
            <a:fillRect/>
          </a:stretch>
        </p:blipFill>
        <p:spPr>
          <a:xfrm>
            <a:off x="6919674" y="1592790"/>
            <a:ext cx="3555014" cy="4351338"/>
          </a:xfrm>
          <a:solidFill>
            <a:schemeClr val="bg1">
              <a:alpha val="65000"/>
            </a:schemeClr>
          </a:solidFill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C750223F-DE19-3440-8BD5-B7C8928F83C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rcRect l="22051" r="21538"/>
          <a:stretch/>
        </p:blipFill>
        <p:spPr>
          <a:xfrm>
            <a:off x="1087510" y="2103681"/>
            <a:ext cx="798286" cy="742950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52A8E39F-E46E-6D49-BCED-CD0EDF396D49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rcRect l="64286" t="31534" r="15078" b="41164"/>
          <a:stretch/>
        </p:blipFill>
        <p:spPr>
          <a:xfrm>
            <a:off x="1137085" y="3156193"/>
            <a:ext cx="748711" cy="742951"/>
          </a:xfrm>
          <a:prstGeom prst="rect">
            <a:avLst/>
          </a:prstGeom>
        </p:spPr>
      </p:pic>
      <p:pic>
        <p:nvPicPr>
          <p:cNvPr id="18" name="Graphic 17" descr="Envelope">
            <a:extLst>
              <a:ext uri="{FF2B5EF4-FFF2-40B4-BE49-F238E27FC236}">
                <a16:creationId xmlns:a16="http://schemas.microsoft.com/office/drawing/2014/main" id="{A158C926-89C7-F541-B2E4-B41882F97F3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82982" y="5194874"/>
            <a:ext cx="856915" cy="85691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37B901D-78CA-384F-8F3A-1543F2E040E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76754" y="4303487"/>
            <a:ext cx="681410" cy="681410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AA02AA4F-C41C-CA40-9A4F-B939106A8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828" y="687649"/>
            <a:ext cx="10515600" cy="1325563"/>
          </a:xfrm>
        </p:spPr>
        <p:txBody>
          <a:bodyPr>
            <a:normAutofit/>
          </a:bodyPr>
          <a:lstStyle/>
          <a:p>
            <a:r>
              <a:rPr lang="en-US" sz="5000" b="1" dirty="0">
                <a:latin typeface="Ink Free" panose="03080402000500000000" pitchFamily="66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5180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3885</TotalTime>
  <Words>236</Words>
  <Application>Microsoft Macintosh PowerPoint</Application>
  <PresentationFormat>Widescreen</PresentationFormat>
  <Paragraphs>64</Paragraphs>
  <Slides>6</Slides>
  <Notes>4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Ink Free</vt:lpstr>
      <vt:lpstr>Office Theme</vt:lpstr>
      <vt:lpstr>Classifying Handwritten Math Symbols</vt:lpstr>
      <vt:lpstr>PowerPoint Presentation</vt:lpstr>
      <vt:lpstr>Methodology</vt:lpstr>
      <vt:lpstr>PowerPoint Presentation</vt:lpstr>
      <vt:lpstr>Uses and 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 Equations</dc:title>
  <dc:creator>Bianca Orozco</dc:creator>
  <cp:lastModifiedBy>Bianca Orozco</cp:lastModifiedBy>
  <cp:revision>52</cp:revision>
  <cp:lastPrinted>2019-12-08T03:32:18Z</cp:lastPrinted>
  <dcterms:created xsi:type="dcterms:W3CDTF">2019-12-05T02:57:23Z</dcterms:created>
  <dcterms:modified xsi:type="dcterms:W3CDTF">2019-12-10T18:51:17Z</dcterms:modified>
</cp:coreProperties>
</file>

<file path=docProps/thumbnail.jpeg>
</file>